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87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C332F-EE2F-BEE4-17EB-68D2D400C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9A7F49-96BF-C9C2-20FF-CF65C8907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91264B-2C5F-FFC4-E75D-7D59CF10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6B86B6-2B6B-1A6F-6A6D-B329E432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BC583A-49A9-B7D8-E5D3-7BE58629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1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94AF7-B7CC-E72D-EFC7-90A26CEE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0ED1D3-E7BF-9FCD-79CE-C71AD3EC0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7D5DC0-D072-C6B3-ACB5-210F4BD7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5F4F78-5DA1-03C9-C4B1-A06EC313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AC408D-4031-8A3B-0C5A-8335ED95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49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69903E-0BE0-2DF4-5240-A91F132B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712C6E-6653-CD42-FAAF-0940C2800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E82593-4D93-EEDC-60A4-0194D58D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79857A-CD60-6CA0-9D3F-11891B88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89C19-CEB9-7553-1C24-BE7FD87F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4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D30B4-D524-BFD0-230A-B4920FA8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761CD2-81FC-FB33-408F-8F31B06B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74FDDC-FC62-7139-DFF2-3A0A5FAD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A5E44A-E294-2495-07B7-9F678B7C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55225F-BABA-94BA-B625-05939619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34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F7C5F-5C0B-93A5-A66C-09981A61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E265D1-5D28-4C49-1C00-1AAFC7B5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C8B79F-17F6-927B-4F1D-D710D084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FD8373-C8CB-452A-6902-2D0BBEFE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5FD934-4361-A265-63B6-8E859617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24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3F68F-41FB-93C8-E1A7-7E05355E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DB571-28D4-91AA-8D6F-544C4A180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908DF9-9727-AD4B-3C13-B4FBC34D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BAFEA4-F062-AE32-5098-3F2D0C0A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8CAB5F-D350-A8B7-789E-CBF99319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8B5328-C1F2-0448-4DB8-B7E0B993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25F54-5702-3B83-6981-0B17B9E9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9D2220-CAA9-192F-5ED6-D18EBAC1D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0F93E8-CCBA-3091-B7AC-6FAB2353D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CA1FC3-AE84-BA22-CCEA-D14CD13AF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1DBC8D-9D7A-DBF3-1DDE-013E68DBD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4ECE05-734E-0BA3-0C48-B6372D68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288B39-C933-400A-9DE0-0CA8C7DE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97A8B9-A19E-786E-0B1E-2068A500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2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2F5FD-9F9F-5111-939D-9005E8DF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7DD690-ED3C-07DC-FB5D-807676DFB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153569-3EB0-A0FC-4EB5-FED90DFD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107204-29E5-D127-4123-C05D3451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66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E1A372-F5CE-A291-5109-B551E76C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080724-3BAC-1EC6-7F86-C2B8DBC7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F33BA4-4CDB-5FEB-3596-B716DCD9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30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D02AE-ABE2-A442-605A-1547ACB3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20439-799D-C0A3-92FE-8F0F0E6E3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B6D5A9-31B8-CACE-7D29-E59960FE1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DA21C9-67A5-BBAF-18C8-E96EDB83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4E252F-91AE-4200-A926-FC3E86A4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A2C7B8-F1E9-F375-F9E4-17C98550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98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26485-EFBC-D493-8DF5-E792F2F7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278C496-81C2-37DE-966E-52D7544B9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B4D918-9719-47EA-A266-994636856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B8EA0-3701-A5E4-0224-6BBF9184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322938-105C-A02E-B9EA-E1E8BB39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84F4B5-81A3-C53E-D0CB-16DFF045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81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7030A0"/>
            </a:gs>
            <a:gs pos="49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27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272BA7-A0F8-8EE7-0734-915CBD65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18A773-D4AC-FE16-4DF8-6A8177F08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F9A48E-FC02-61A5-D65F-C43775B6E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4C50A-432F-4186-9FD0-55ED99EAB5E1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42B145-743E-4E65-2C21-51FD79CF4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E0DC06-6B32-C354-2A4F-A0710BEED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D12C-890B-469C-9BDF-814E3EBC4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>
            <a:extLst>
              <a:ext uri="{FF2B5EF4-FFF2-40B4-BE49-F238E27FC236}">
                <a16:creationId xmlns:a16="http://schemas.microsoft.com/office/drawing/2014/main" id="{4C15ACF9-AF2E-1B5F-4AB4-887D70B6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 r="9213"/>
          <a:stretch>
            <a:fillRect/>
          </a:stretch>
        </p:blipFill>
        <p:spPr bwMode="auto">
          <a:xfrm>
            <a:off x="1673226" y="355601"/>
            <a:ext cx="26701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sellaDiTesto 3">
            <a:extLst>
              <a:ext uri="{FF2B5EF4-FFF2-40B4-BE49-F238E27FC236}">
                <a16:creationId xmlns:a16="http://schemas.microsoft.com/office/drawing/2014/main" id="{18E6A5F8-BCFA-1435-D0E1-A799A601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30213"/>
            <a:ext cx="4572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cs-CZ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května</a:t>
            </a:r>
            <a:r>
              <a:rPr lang="it-IT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r>
              <a:rPr lang="cs-CZ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alt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PÁTÝ DEN</a:t>
            </a:r>
            <a:endParaRPr lang="it-IT" alt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alt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alt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2" name="CasellaDiTesto 5">
            <a:extLst>
              <a:ext uri="{FF2B5EF4-FFF2-40B4-BE49-F238E27FC236}">
                <a16:creationId xmlns:a16="http://schemas.microsoft.com/office/drawing/2014/main" id="{A83EED18-E29D-20CB-AEF4-DEA0A964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4467225"/>
            <a:ext cx="8712200" cy="201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altLang="it-I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ZAHRADA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altLang="it-IT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Zahrada ohrazená živým plotem nebo zdí, s bujnými květinami a rostlinami, koberci bujné trávy, barvami a vůněmi tisíců odstínů, je příjemným a klidným místem.</a:t>
            </a:r>
            <a:endParaRPr lang="it-IT" altLang="it-I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2" descr="10 Piante da siepe sempreverdi per una copertura tutto l'anno | Boxwood  landscaping, Garden edging, Front yard landscaping">
            <a:extLst>
              <a:ext uri="{FF2B5EF4-FFF2-40B4-BE49-F238E27FC236}">
                <a16:creationId xmlns:a16="http://schemas.microsoft.com/office/drawing/2014/main" id="{71F7A0C7-E706-CAC8-DF0C-578E1D2B4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417639"/>
            <a:ext cx="457200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5" descr="Immagine che contiene pianta, aria aperta, recinzione, albero&#10;&#10;Descrizione generata automaticamente">
            <a:extLst>
              <a:ext uri="{FF2B5EF4-FFF2-40B4-BE49-F238E27FC236}">
                <a16:creationId xmlns:a16="http://schemas.microsoft.com/office/drawing/2014/main" id="{F3F806BC-BC23-B2FE-8823-3CBB0341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274676" cy="470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D15A41-1ADB-1094-6931-9CDF78AEB050}"/>
              </a:ext>
            </a:extLst>
          </p:cNvPr>
          <p:cNvSpPr txBox="1"/>
          <p:nvPr/>
        </p:nvSpPr>
        <p:spPr>
          <a:xfrm>
            <a:off x="6852745" y="366106"/>
            <a:ext cx="5129048" cy="5706755"/>
          </a:xfrm>
          <a:prstGeom prst="rect">
            <a:avLst/>
          </a:prstGeom>
          <a:solidFill>
            <a:schemeClr val="lt1">
              <a:alpha val="5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Zahrada je prostor, který vzbuzuje řadu emocí a pocitů.Obraz zahrady leží u etymol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kořene slova ráj</a:t>
            </a:r>
            <a:r>
              <a:rPr lang="cs-CZ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 perského pairidaeza, z něhož pochází i hebrejské pardeš, a řeckého parádeisos, s prapůvodním významem „uzavřená zahrada“), připomíná čistotu a klidnou krásu počátků a šťastný osud člověka na konci dějin.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2">
            <a:extLst>
              <a:ext uri="{FF2B5EF4-FFF2-40B4-BE49-F238E27FC236}">
                <a16:creationId xmlns:a16="http://schemas.microsoft.com/office/drawing/2014/main" id="{DBA5E034-1D21-B450-8C1A-39D6568F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3990975"/>
            <a:ext cx="8650287" cy="18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</a:t>
            </a:r>
            <a:r>
              <a:rPr lang="cs-CZ" alt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alt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</a:t>
            </a:r>
            <a:r>
              <a:rPr lang="cs-CZ" alt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alt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cs-CZ" alt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it-IT" alt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jistě znala spíše pole a vinice než kvetoucí a voňavé zahrady, ale výmluvná symbolika zahrady jí nebyla cizí.</a:t>
            </a:r>
          </a:p>
        </p:txBody>
      </p:sp>
      <p:pic>
        <p:nvPicPr>
          <p:cNvPr id="14339" name="Picture 2" descr="I fiori del Giardino">
            <a:extLst>
              <a:ext uri="{FF2B5EF4-FFF2-40B4-BE49-F238E27FC236}">
                <a16:creationId xmlns:a16="http://schemas.microsoft.com/office/drawing/2014/main" id="{A0B01C77-0C87-A109-A9E0-832B3ACA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2">
            <a:extLst>
              <a:ext uri="{FF2B5EF4-FFF2-40B4-BE49-F238E27FC236}">
                <a16:creationId xmlns:a16="http://schemas.microsoft.com/office/drawing/2014/main" id="{199B7D92-37E3-D6D8-7960-55FB49EE8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4" y="504825"/>
            <a:ext cx="472127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it-IT" altLang="it-IT" sz="3000" dirty="0"/>
              <a:t>Blízko svátku Neposkvrněné Panny Marie s prostotou doporučuje sestrám: „Musíme ve svých srdcích zasadit krásné květy, abychom z nich pak vytvořily krásnou kytici, kterou bychom darovaly naší nejdražší Matce, Nejsvětější Marii“ (L 27,7): prostá slova, která prozrazují upřímnost a jemnost ducha.</a:t>
            </a:r>
          </a:p>
        </p:txBody>
      </p:sp>
      <p:pic>
        <p:nvPicPr>
          <p:cNvPr id="15363" name="Picture 2" descr="scintillare Ottimizzare Abbreviare fiori per la madonna radio lol asta">
            <a:extLst>
              <a:ext uri="{FF2B5EF4-FFF2-40B4-BE49-F238E27FC236}">
                <a16:creationId xmlns:a16="http://schemas.microsoft.com/office/drawing/2014/main" id="{E083CE34-A9F1-0CE5-DF88-2FA3A79B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8501" b="12566"/>
          <a:stretch>
            <a:fillRect/>
          </a:stretch>
        </p:blipFill>
        <p:spPr bwMode="auto">
          <a:xfrm>
            <a:off x="6751638" y="158750"/>
            <a:ext cx="3630612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 scrittura in corsivo è la base dell'umanità, la PAROLA: stampato e  tastiere da computer deprivano il bambino. A scrivere si impara scrivendo&quot;,  INTERVISTA a Piero Crispiani - Orizzonte Scuola Notizie">
            <a:extLst>
              <a:ext uri="{FF2B5EF4-FFF2-40B4-BE49-F238E27FC236}">
                <a16:creationId xmlns:a16="http://schemas.microsoft.com/office/drawing/2014/main" id="{920BDEC9-7A30-4258-A301-E048A566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111" y="3021290"/>
            <a:ext cx="6044426" cy="383671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6387" name="CasellaDiTesto 2">
            <a:extLst>
              <a:ext uri="{FF2B5EF4-FFF2-40B4-BE49-F238E27FC236}">
                <a16:creationId xmlns:a16="http://schemas.microsoft.com/office/drawing/2014/main" id="{B9ED421C-3656-CE79-F5A7-5034C2577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94" y="266690"/>
            <a:ext cx="6553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it-IT" altLang="it-IT" sz="3200" dirty="0"/>
              <a:t>Obraz zahrady se výslovně objevuje ve dvou dopisech adresovaných mladé sestře Marianně Lorenzale: "Je vaše zahrada dobře udržovaná, dává dobrou naději na dobrou úrodu? </a:t>
            </a:r>
            <a:r>
              <a:rPr lang="cs-CZ" altLang="it-IT" sz="3200" dirty="0"/>
              <a:t>Musíš </a:t>
            </a:r>
            <a:r>
              <a:rPr lang="it-IT" altLang="it-IT" sz="3200" dirty="0"/>
              <a:t>své srdce přirovnat k zahradě. Když ji budeš dobře obdělávat, přinese dobré plody, a když </a:t>
            </a:r>
            <a:r>
              <a:rPr lang="cs-CZ" altLang="it-IT" sz="3200" dirty="0"/>
              <a:t>o ni</a:t>
            </a:r>
            <a:r>
              <a:rPr lang="it-IT" altLang="it-IT" sz="3200" dirty="0"/>
              <a:t> nebudeš pečovat a každý den ji trochu obdělávat, bude plná plevele, není-liž pravda?</a:t>
            </a:r>
          </a:p>
        </p:txBody>
      </p:sp>
      <p:pic>
        <p:nvPicPr>
          <p:cNvPr id="16388" name="Picture 4" descr="Statua Madonna Immacolata Concezione 90cm">
            <a:extLst>
              <a:ext uri="{FF2B5EF4-FFF2-40B4-BE49-F238E27FC236}">
                <a16:creationId xmlns:a16="http://schemas.microsoft.com/office/drawing/2014/main" id="{15E5A996-B918-5CB7-E58B-61A6C1C7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4" r="27357" b="8878"/>
          <a:stretch>
            <a:fillRect/>
          </a:stretch>
        </p:blipFill>
        <p:spPr bwMode="auto">
          <a:xfrm>
            <a:off x="8691564" y="55564"/>
            <a:ext cx="14874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 scrittura in corsivo è la base dell'umanità, la PAROLA: stampato e  tastiere da computer deprivano il bambino. A scrivere si impara scrivendo&quot;,  INTERVISTA a Piero Crispiani - Orizzonte Scuola Notizie">
            <a:extLst>
              <a:ext uri="{FF2B5EF4-FFF2-40B4-BE49-F238E27FC236}">
                <a16:creationId xmlns:a16="http://schemas.microsoft.com/office/drawing/2014/main" id="{A7B5F606-E869-9590-2B15-91C1D2E33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7056" y="3021290"/>
            <a:ext cx="6044426" cy="383671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7411" name="CasellaDiTesto 2">
            <a:extLst>
              <a:ext uri="{FF2B5EF4-FFF2-40B4-BE49-F238E27FC236}">
                <a16:creationId xmlns:a16="http://schemas.microsoft.com/office/drawing/2014/main" id="{8CBA8C7F-71F0-0B0B-B83A-3D11EB439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55" y="357351"/>
            <a:ext cx="644207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r>
              <a:rPr lang="it-IT" altLang="it-IT" sz="3200" dirty="0"/>
              <a:t>Proto seber</a:t>
            </a:r>
            <a:r>
              <a:rPr lang="cs-CZ" altLang="it-IT" sz="3200" dirty="0"/>
              <a:t>m</a:t>
            </a:r>
            <a:r>
              <a:rPr lang="it-IT" altLang="it-IT" sz="3200" dirty="0"/>
              <a:t>e odvahu a každý den se podív</a:t>
            </a:r>
            <a:r>
              <a:rPr lang="cs-CZ" altLang="it-IT" sz="3200" dirty="0" err="1"/>
              <a:t>ejme</a:t>
            </a:r>
            <a:r>
              <a:rPr lang="it-IT" altLang="it-IT" sz="3200" dirty="0"/>
              <a:t>, jestli nám něco nepřekáží, nějaký pocit, a když ho najdeme, </a:t>
            </a:r>
            <a:r>
              <a:rPr lang="cs-CZ" altLang="it-IT" sz="3200" dirty="0"/>
              <a:t>vytněme ho</a:t>
            </a:r>
            <a:r>
              <a:rPr lang="it-IT" altLang="it-IT" sz="3200" dirty="0"/>
              <a:t>" (L 50,1-2). "Ještě důležitější je, abys dbal</a:t>
            </a:r>
            <a:r>
              <a:rPr lang="cs-CZ" altLang="it-IT" sz="3200" dirty="0"/>
              <a:t>a</a:t>
            </a:r>
            <a:r>
              <a:rPr lang="it-IT" altLang="it-IT" sz="3200" dirty="0"/>
              <a:t> na to, aby malá zahrádka tvého srdce byla dobře udržovaná. Každou chvíli se na ni musíš podívat, jestli tam není nějaký špatný plevel, který by dusil ostatní dobré malé rostlinky." (L 58,3)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2">
            <a:extLst>
              <a:ext uri="{FF2B5EF4-FFF2-40B4-BE49-F238E27FC236}">
                <a16:creationId xmlns:a16="http://schemas.microsoft.com/office/drawing/2014/main" id="{3A04AD26-D971-387E-8841-FABCA5E8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61" y="454513"/>
            <a:ext cx="4572000" cy="586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Matka Mazzarello dobře ví, že není snadné udržovat zahradu srdce „dobře upravenou“, zná únavu z pletí, je realistická, ale optimistická, protože nedůvěřuje tolik sobě, ale Pánu.</a:t>
            </a:r>
            <a:r>
              <a:rPr lang="cs-CZ" alt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 zahrady se uplatňuje i ve výchovném umění Matky Mazzarello.</a:t>
            </a:r>
          </a:p>
        </p:txBody>
      </p:sp>
      <p:pic>
        <p:nvPicPr>
          <p:cNvPr id="18435" name="Picture 2" descr="Poster Forme de coeur floral, vert d'été - PIXERS.FR">
            <a:extLst>
              <a:ext uri="{FF2B5EF4-FFF2-40B4-BE49-F238E27FC236}">
                <a16:creationId xmlns:a16="http://schemas.microsoft.com/office/drawing/2014/main" id="{646233F8-E436-88AF-7870-946B0338C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" b="8061"/>
          <a:stretch>
            <a:fillRect/>
          </a:stretch>
        </p:blipFill>
        <p:spPr bwMode="auto">
          <a:xfrm>
            <a:off x="5686426" y="538163"/>
            <a:ext cx="52863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2">
            <a:extLst>
              <a:ext uri="{FF2B5EF4-FFF2-40B4-BE49-F238E27FC236}">
                <a16:creationId xmlns:a16="http://schemas.microsoft.com/office/drawing/2014/main" id="{1B868DE2-A72B-6008-378A-038221CE8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86" y="333376"/>
            <a:ext cx="10110951" cy="21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Sestra Enrichetta Sorbone dosvědčuje: „</a:t>
            </a:r>
            <a:r>
              <a:rPr lang="cs-CZ" alt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Matka </a:t>
            </a:r>
            <a:r>
              <a:rPr lang="cs-CZ" alt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Mazzarello</a:t>
            </a:r>
            <a:r>
              <a:rPr lang="cs-CZ" alt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zdála být opravdu dobrou zahradnicí, tou, která dobře pozorovala svou zahradu, </a:t>
            </a:r>
            <a:r>
              <a:rPr lang="it-IT" altLang="it-I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zjistila, jaké květiny tam má zasadit nebo přesadit.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799B44-8E8A-DB58-EE67-834703537DBE}"/>
              </a:ext>
            </a:extLst>
          </p:cNvPr>
          <p:cNvSpPr txBox="1"/>
          <p:nvPr/>
        </p:nvSpPr>
        <p:spPr>
          <a:xfrm>
            <a:off x="257503" y="3731450"/>
            <a:ext cx="11676993" cy="270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Poznámka na závěr: kromě „zahrady srdce“ mluví Matka Mazzarello hodně o zvláštní zahradě, kterou je ráj (49krát v 68 dopisech). Možná nevěděla, že výraz ráj implikuje význam zahrada, přesto si byla vědoma toho, že dobrým pěstováním zahrady srdce se člověk dostane do nebeské zahrady, „ráje Božího“ (Zj 2,7).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. Maria Domenica Mazzarello - Scopri tutto - Oma Trieste">
            <a:extLst>
              <a:ext uri="{FF2B5EF4-FFF2-40B4-BE49-F238E27FC236}">
                <a16:creationId xmlns:a16="http://schemas.microsoft.com/office/drawing/2014/main" id="{E7E6580D-6BFE-4686-92E5-20BA8E80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b="10127"/>
          <a:stretch>
            <a:fillRect/>
          </a:stretch>
        </p:blipFill>
        <p:spPr bwMode="auto">
          <a:xfrm>
            <a:off x="7273870" y="491351"/>
            <a:ext cx="41021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EAC390F-B691-2DC3-0FFE-383C1BA8103A}"/>
              </a:ext>
            </a:extLst>
          </p:cNvPr>
          <p:cNvSpPr txBox="1"/>
          <p:nvPr/>
        </p:nvSpPr>
        <p:spPr>
          <a:xfrm>
            <a:off x="0" y="117693"/>
            <a:ext cx="705244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b="1" dirty="0"/>
              <a:t>Modlitba: Zahrada mého srdce</a:t>
            </a:r>
            <a:endParaRPr lang="cs-CZ" dirty="0"/>
          </a:p>
          <a:p>
            <a:pPr algn="ctr">
              <a:buNone/>
            </a:pPr>
            <a:r>
              <a:rPr lang="cs-CZ" dirty="0"/>
              <a:t>Pane,</a:t>
            </a:r>
            <a:br>
              <a:rPr lang="cs-CZ" dirty="0"/>
            </a:br>
            <a:r>
              <a:rPr lang="cs-CZ" dirty="0"/>
              <a:t>přicházím k Tobě s tichým přáním:</a:t>
            </a:r>
            <a:br>
              <a:rPr lang="cs-CZ" dirty="0"/>
            </a:br>
            <a:r>
              <a:rPr lang="cs-CZ" dirty="0"/>
              <a:t>aby mé srdce bylo jako zahrada,</a:t>
            </a:r>
            <a:br>
              <a:rPr lang="cs-CZ" dirty="0"/>
            </a:br>
            <a:r>
              <a:rPr lang="cs-CZ" dirty="0"/>
              <a:t>kterou jsi zasadil svou láskou.</a:t>
            </a:r>
          </a:p>
          <a:p>
            <a:pPr algn="ctr">
              <a:buNone/>
            </a:pPr>
            <a:r>
              <a:rPr lang="cs-CZ" dirty="0"/>
              <a:t>Zasaď do něj semena pokoje,</a:t>
            </a:r>
            <a:br>
              <a:rPr lang="cs-CZ" dirty="0"/>
            </a:br>
            <a:r>
              <a:rPr lang="cs-CZ" dirty="0"/>
              <a:t>ať zakoření v hloubce mé duše.</a:t>
            </a:r>
            <a:br>
              <a:rPr lang="cs-CZ" dirty="0"/>
            </a:br>
            <a:r>
              <a:rPr lang="cs-CZ" dirty="0"/>
              <a:t>Zalévej je milosrdenstvím,</a:t>
            </a:r>
            <a:br>
              <a:rPr lang="cs-CZ" dirty="0"/>
            </a:br>
            <a:r>
              <a:rPr lang="cs-CZ" dirty="0"/>
              <a:t>aby vyrostly v květy laskavosti a pravdy.</a:t>
            </a:r>
          </a:p>
          <a:p>
            <a:pPr algn="ctr">
              <a:buNone/>
            </a:pPr>
            <a:r>
              <a:rPr lang="cs-CZ" dirty="0"/>
              <a:t>Vyplej, prosím, trní hořkosti,</a:t>
            </a:r>
            <a:br>
              <a:rPr lang="cs-CZ" dirty="0"/>
            </a:br>
            <a:r>
              <a:rPr lang="cs-CZ" dirty="0"/>
              <a:t>co dusí radost a pohlcují světlo.</a:t>
            </a:r>
            <a:br>
              <a:rPr lang="cs-CZ" dirty="0"/>
            </a:br>
            <a:r>
              <a:rPr lang="cs-CZ" dirty="0"/>
              <a:t>Vymetej stíny sobectví,</a:t>
            </a:r>
            <a:br>
              <a:rPr lang="cs-CZ" dirty="0"/>
            </a:br>
            <a:r>
              <a:rPr lang="cs-CZ" dirty="0"/>
              <a:t>ať v mé zahradě můžeš chodit beze strachu.</a:t>
            </a:r>
          </a:p>
          <a:p>
            <a:pPr algn="ctr">
              <a:buNone/>
            </a:pPr>
            <a:r>
              <a:rPr lang="cs-CZ" dirty="0"/>
              <a:t>Uč mě trpělivě obdělávat půdu,</a:t>
            </a:r>
            <a:br>
              <a:rPr lang="cs-CZ" dirty="0"/>
            </a:br>
            <a:r>
              <a:rPr lang="cs-CZ" dirty="0"/>
              <a:t>když je suchá, kamenitá, nebo unavená.</a:t>
            </a:r>
            <a:br>
              <a:rPr lang="cs-CZ" dirty="0"/>
            </a:br>
            <a:r>
              <a:rPr lang="cs-CZ" dirty="0"/>
              <a:t>Dej mi ruce ochotné pracovat,</a:t>
            </a:r>
            <a:br>
              <a:rPr lang="cs-CZ" dirty="0"/>
            </a:br>
            <a:r>
              <a:rPr lang="cs-CZ" dirty="0"/>
              <a:t>a srdce otevřené Tvému doteku.</a:t>
            </a:r>
          </a:p>
          <a:p>
            <a:pPr algn="ctr">
              <a:buNone/>
            </a:pPr>
            <a:r>
              <a:rPr lang="cs-CZ" dirty="0"/>
              <a:t>A když přijde čas sklizně,</a:t>
            </a:r>
            <a:br>
              <a:rPr lang="cs-CZ" dirty="0"/>
            </a:br>
            <a:r>
              <a:rPr lang="cs-CZ" dirty="0"/>
              <a:t>ať to, co roste v mém nitru,</a:t>
            </a:r>
            <a:br>
              <a:rPr lang="cs-CZ" dirty="0"/>
            </a:br>
            <a:r>
              <a:rPr lang="cs-CZ" dirty="0"/>
              <a:t>slouží druhým:</a:t>
            </a:r>
            <a:br>
              <a:rPr lang="cs-CZ" dirty="0"/>
            </a:br>
            <a:r>
              <a:rPr lang="cs-CZ" dirty="0"/>
              <a:t>jako ovoce Tvé přítomnosti ve mně.</a:t>
            </a:r>
          </a:p>
          <a:p>
            <a:pPr algn="ctr">
              <a:buNone/>
            </a:pPr>
            <a:r>
              <a:rPr lang="cs-CZ" dirty="0"/>
              <a:t>O to prosím na přímluvu Marie Dominiky </a:t>
            </a:r>
            <a:r>
              <a:rPr lang="cs-CZ" dirty="0" err="1"/>
              <a:t>Mazzarello</a:t>
            </a:r>
            <a:r>
              <a:rPr lang="cs-CZ" dirty="0"/>
              <a:t>.</a:t>
            </a:r>
          </a:p>
          <a:p>
            <a:pPr algn="ctr"/>
            <a:r>
              <a:rPr lang="cs-CZ" dirty="0"/>
              <a:t>Amen.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619</Words>
  <Application>Microsoft Office PowerPoint</Application>
  <PresentationFormat>Širokoúhlá obrazovka</PresentationFormat>
  <Paragraphs>23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Jana Marková</dc:creator>
  <cp:lastModifiedBy>Jana Marková</cp:lastModifiedBy>
  <cp:revision>2</cp:revision>
  <dcterms:created xsi:type="dcterms:W3CDTF">2025-05-12T14:41:34Z</dcterms:created>
  <dcterms:modified xsi:type="dcterms:W3CDTF">2025-05-12T14:47:42Z</dcterms:modified>
</cp:coreProperties>
</file>