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64174-CD20-DEE6-31D1-076767225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41A6DF-232A-AAD2-31DD-32DD3FC4B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7F201B-5B75-96DB-82E9-8877562A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F57B-58A2-47C2-A5D1-17108C9A6D51}" type="datetimeFigureOut">
              <a:rPr lang="cs-CZ" smtClean="0"/>
              <a:t>10.05.2025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0EB797-10B2-9F25-7CC3-AA87B2D6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86888E-9F18-2609-2B2B-C1D65FFD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5DDB-C7CD-4CB9-9E77-674B42D1F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10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FB0E6-58D4-4A7B-A441-BCCAB304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FA080E-1DCB-FAAE-4894-A0B467BEC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0E973D-0635-5969-3865-9AF6BE9B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F57B-58A2-47C2-A5D1-17108C9A6D51}" type="datetimeFigureOut">
              <a:rPr lang="cs-CZ" smtClean="0"/>
              <a:t>10.05.2025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406666-EF10-87B8-2B58-6A2F0F6E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70D7B0-C277-11FC-0C9E-52042475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5DDB-C7CD-4CB9-9E77-674B42D1F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8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8032EB-BF8B-953C-0759-4458C35D9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EAEEA5-52AF-B341-D7A8-57A93BEDE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EB2C2E-FDD0-8F5C-DFC9-CDCA6C29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F57B-58A2-47C2-A5D1-17108C9A6D51}" type="datetimeFigureOut">
              <a:rPr lang="cs-CZ" smtClean="0"/>
              <a:t>10.05.2025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56D93B-092D-CB13-544C-CF9ED4C6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687FB1-A660-66BC-657D-352C1CC8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5DDB-C7CD-4CB9-9E77-674B42D1F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61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86CA8-E6FB-1DBC-F9A6-7CFBCA16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6E2759-3500-3006-D60E-FC2A848FC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6A34C8-2EC9-A3B1-9A00-6649AFFD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F57B-58A2-47C2-A5D1-17108C9A6D51}" type="datetimeFigureOut">
              <a:rPr lang="cs-CZ" smtClean="0"/>
              <a:t>10.05.2025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4F6D54-C78A-7A83-864F-0D78378F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F7499A-0C78-3C52-6312-8B98D866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5DDB-C7CD-4CB9-9E77-674B42D1F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23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BCE52-1AB8-6793-9EA1-DAF789D4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541B02-EF7D-310E-783D-90570CA60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BD0214-0DB5-090E-70DD-A82EB10F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F57B-58A2-47C2-A5D1-17108C9A6D51}" type="datetimeFigureOut">
              <a:rPr lang="cs-CZ" smtClean="0"/>
              <a:t>10.05.2025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3C995D-B221-A75F-6BDD-BC89EF3D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53B322-B632-4F8E-AFE8-4D796949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5DDB-C7CD-4CB9-9E77-674B42D1F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33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F00ED-3D57-AA7F-A5CD-6F8581B7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EB8A5D-C425-D3E0-84BF-C0E54E861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03FD5D-D867-4406-F33B-2010A00FF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806CD6-F2C4-243A-8BDD-7F3ED1B5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F57B-58A2-47C2-A5D1-17108C9A6D51}" type="datetimeFigureOut">
              <a:rPr lang="cs-CZ" smtClean="0"/>
              <a:t>10.05.2025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3F350B-0E3C-A557-9289-FA1B6878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01DCD2-7741-4395-FDB2-716FE34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5DDB-C7CD-4CB9-9E77-674B42D1F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52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3DEBF-0D7C-30AC-30E7-3B26710F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0E29C0-5BD4-28C8-A523-341C18DB6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40F448-A46E-1A58-2BE7-2306B0720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0AC36E-E29C-2F96-4761-56E422F74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ED57A7-E29E-F39C-A1F8-AB069F707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948DD8D-F1E3-8385-F580-950B1336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F57B-58A2-47C2-A5D1-17108C9A6D51}" type="datetimeFigureOut">
              <a:rPr lang="cs-CZ" smtClean="0"/>
              <a:t>10.05.2025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5C825D-FBFA-0A85-2305-462926D2A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953E3D5-7BAE-13CF-FA1B-60717308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5DDB-C7CD-4CB9-9E77-674B42D1F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36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0E06C-EDE9-0BF6-1BCA-C59D34C1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9A1-BDBD-5621-B169-9AC59D4D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F57B-58A2-47C2-A5D1-17108C9A6D51}" type="datetimeFigureOut">
              <a:rPr lang="cs-CZ" smtClean="0"/>
              <a:t>10.05.2025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5C5BCF-F67B-35F5-E1D4-A4D54093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846C91-04EA-9B8E-23AE-E3FF4C07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5DDB-C7CD-4CB9-9E77-674B42D1F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64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8CA2C8-A8B4-0CAD-F889-759525F4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F57B-58A2-47C2-A5D1-17108C9A6D51}" type="datetimeFigureOut">
              <a:rPr lang="cs-CZ" smtClean="0"/>
              <a:t>10.05.2025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946899-0775-6E50-42BA-3CCD0EB2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D336F7-200B-B607-74E9-5F49F706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5DDB-C7CD-4CB9-9E77-674B42D1F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05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261EE-9FB5-04E3-D9DC-12235407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09D95-2812-7474-3104-02C780AC6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9E8A57-286E-BE24-1F8B-1C8720D9F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22279A-C955-8EFA-1967-5BF21F35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F57B-58A2-47C2-A5D1-17108C9A6D51}" type="datetimeFigureOut">
              <a:rPr lang="cs-CZ" smtClean="0"/>
              <a:t>10.05.2025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8D1434-6E5E-136C-952D-506E48BA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089189-6D3F-1B28-A806-F90842D2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5DDB-C7CD-4CB9-9E77-674B42D1F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93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97ADE-8585-1808-ED2B-FCF3A491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CB23F9-AC94-9004-CB3C-246B04F3A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EDFE30-DEA2-0FA4-8B6C-3B2B388FE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A76643-83C6-9D6D-A367-4F877253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F57B-58A2-47C2-A5D1-17108C9A6D51}" type="datetimeFigureOut">
              <a:rPr lang="cs-CZ" smtClean="0"/>
              <a:t>10.05.2025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098ADB-0BA1-D8C7-39DD-BD1AB2B3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ED958D-485C-430E-3F3B-EE1F20DC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5DDB-C7CD-4CB9-9E77-674B42D1F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60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76000">
              <a:schemeClr val="accent4">
                <a:lumMod val="60000"/>
                <a:lumOff val="40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4B88D1-BB50-E94F-012B-D5314332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8675F9-FEFB-02D4-66BF-9285F20D8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2B1090-6A09-9A1F-DD7A-DED2A095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3F57B-58A2-47C2-A5D1-17108C9A6D51}" type="datetimeFigureOut">
              <a:rPr lang="cs-CZ" smtClean="0"/>
              <a:t>10.05.2025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474391-0560-E9D4-CAE0-A1B660B38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42BAF4-B677-C6E1-76F0-DAAB5C113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5DDB-C7CD-4CB9-9E77-674B42D1F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9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3">
            <a:extLst>
              <a:ext uri="{FF2B5EF4-FFF2-40B4-BE49-F238E27FC236}">
                <a16:creationId xmlns:a16="http://schemas.microsoft.com/office/drawing/2014/main" id="{02B4B507-EBBC-5067-445B-AD9B857F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7434" r="8353" b="5516"/>
          <a:stretch>
            <a:fillRect/>
          </a:stretch>
        </p:blipFill>
        <p:spPr bwMode="auto">
          <a:xfrm>
            <a:off x="2081214" y="625476"/>
            <a:ext cx="283368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sellaDiTesto 6">
            <a:extLst>
              <a:ext uri="{FF2B5EF4-FFF2-40B4-BE49-F238E27FC236}">
                <a16:creationId xmlns:a16="http://schemas.microsoft.com/office/drawing/2014/main" id="{0088C1C6-9CB9-F08A-D73E-379682D23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038" y="195264"/>
            <a:ext cx="30988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cs-CZ" alt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května</a:t>
            </a:r>
            <a:r>
              <a:rPr lang="it-IT" alt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</a:t>
            </a:r>
            <a:r>
              <a:rPr lang="cs-CZ" alt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it-IT" alt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alt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TŘETÍ DEN</a:t>
            </a:r>
            <a:endParaRPr lang="it-IT" alt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6" name="CasellaDiTesto 8">
            <a:extLst>
              <a:ext uri="{FF2B5EF4-FFF2-40B4-BE49-F238E27FC236}">
                <a16:creationId xmlns:a16="http://schemas.microsoft.com/office/drawing/2014/main" id="{3048E01F-254A-43FB-95DB-51470008C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4113004"/>
            <a:ext cx="8556625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altLang="it-IT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STUDNA</a:t>
            </a:r>
            <a:endParaRPr lang="cs-CZ" altLang="it-IT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altLang="it-IT" sz="2700" dirty="0">
                <a:ea typeface="Calibri" panose="020F0502020204030204" pitchFamily="34" charset="0"/>
                <a:cs typeface="Times New Roman" panose="02020603050405020304" pitchFamily="18" charset="0"/>
              </a:rPr>
              <a:t>Studna je v každé kultuře něčím, co je hluboce spojeno se životem. Je v ní jedna z látek nezbytných pro lidskou existenci, voda. To, že je </a:t>
            </a:r>
            <a:r>
              <a:rPr lang="cs-CZ" altLang="it-IT" sz="2700" dirty="0">
                <a:ea typeface="Calibri" panose="020F0502020204030204" pitchFamily="34" charset="0"/>
                <a:cs typeface="Times New Roman" panose="02020603050405020304" pitchFamily="18" charset="0"/>
              </a:rPr>
              <a:t>dostupná </a:t>
            </a:r>
            <a:r>
              <a:rPr lang="it-IT" altLang="it-IT" sz="2700" dirty="0">
                <a:ea typeface="Calibri" panose="020F0502020204030204" pitchFamily="34" charset="0"/>
                <a:cs typeface="Times New Roman" panose="02020603050405020304" pitchFamily="18" charset="0"/>
              </a:rPr>
              <a:t>pro všechny, vypovídá o pokorném, nestranném a velkorysém daru přírody. </a:t>
            </a:r>
          </a:p>
        </p:txBody>
      </p:sp>
      <p:pic>
        <p:nvPicPr>
          <p:cNvPr id="3077" name="Picture 2">
            <a:extLst>
              <a:ext uri="{FF2B5EF4-FFF2-40B4-BE49-F238E27FC236}">
                <a16:creationId xmlns:a16="http://schemas.microsoft.com/office/drawing/2014/main" id="{E75994FD-6D52-D374-7B5F-C7D8A1994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1689101"/>
            <a:ext cx="3746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59105B9-C1D8-D4B0-93D2-3D7E615B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41" y="2293616"/>
            <a:ext cx="5834228" cy="438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63AB47-1AA8-87B1-6075-393BADCD2D35}"/>
              </a:ext>
            </a:extLst>
          </p:cNvPr>
          <p:cNvSpPr txBox="1"/>
          <p:nvPr/>
        </p:nvSpPr>
        <p:spPr>
          <a:xfrm>
            <a:off x="1727200" y="184150"/>
            <a:ext cx="8783638" cy="20506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Vyhloubená v tajemných hlubinách země evokuje jak klidný pobyt v tichém lůně počátků, tak dřinu při vrtání a kreslení. Studna je darem života, darem Boha Stvořitele, darem pokorné země, darem lidské vynalézavosti, darem předků, darem, který je třeba vděčně a svobodně sdílet mezi lidmi.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ciclare acqua piovana: idee e soluzioni per non sprecare">
            <a:extLst>
              <a:ext uri="{FF2B5EF4-FFF2-40B4-BE49-F238E27FC236}">
                <a16:creationId xmlns:a16="http://schemas.microsoft.com/office/drawing/2014/main" id="{D8E7E4EA-724C-9B4C-D3E8-50EDB212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0" y="336331"/>
            <a:ext cx="6296292" cy="47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asellaDiTesto 2">
            <a:extLst>
              <a:ext uri="{FF2B5EF4-FFF2-40B4-BE49-F238E27FC236}">
                <a16:creationId xmlns:a16="http://schemas.microsoft.com/office/drawing/2014/main" id="{9AE0444E-FE84-02A5-5280-9B9532F4C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8358" y="2501462"/>
            <a:ext cx="4828574" cy="375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alt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Studna je v kontrastu s cisternou, ze které neteče čerstvá voda. Voda v cisterně, zadržovaná deštěm, má tendenci stagnovat, zakalit se, znečistit a zapáchat. Izrael kope popraskané cisterny, naprosto neschopné zadržet vodu. </a:t>
            </a:r>
            <a:endParaRPr lang="it-IT" altLang="it-IT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2">
            <a:extLst>
              <a:ext uri="{FF2B5EF4-FFF2-40B4-BE49-F238E27FC236}">
                <a16:creationId xmlns:a16="http://schemas.microsoft.com/office/drawing/2014/main" id="{8B076BBB-5CB1-0796-552A-17AF7601B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3" y="79375"/>
            <a:ext cx="8864600" cy="20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Studna v sobě naopak skrývá energii, která vychází z hloubi jejího nitra a neustále ji vydatně napájí. Ze studny vytéká živá, stále čerstvá voda. V prostředí Maria Domeniky se nacházejí dvě konkrétní studny, které se skutečně používají a jsou plné významu. simbolico. </a:t>
            </a:r>
            <a:endParaRPr lang="it-IT" alt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2" descr="Cos'è un pozzo artesiano e quanto è importante - Trullo EVO">
            <a:extLst>
              <a:ext uri="{FF2B5EF4-FFF2-40B4-BE49-F238E27FC236}">
                <a16:creationId xmlns:a16="http://schemas.microsoft.com/office/drawing/2014/main" id="{9655E5D5-4B85-BB95-F36F-A7766BDD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14501"/>
            <a:ext cx="92329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2">
            <a:extLst>
              <a:ext uri="{FF2B5EF4-FFF2-40B4-BE49-F238E27FC236}">
                <a16:creationId xmlns:a16="http://schemas.microsoft.com/office/drawing/2014/main" id="{63048138-5E90-6606-1381-E0E56700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4" y="232229"/>
            <a:ext cx="4059237" cy="284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z nich je u Valponasky. Tato studna svědčí o lásce k Bohu a k rodině, je symbolem pilné práce, houževnatosti a pozorné péče, která Marii Dominiku charakterizuje od mládí.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094DAE93-E9BD-A55A-2436-8D70080A8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asellaDiTesto 4">
            <a:extLst>
              <a:ext uri="{FF2B5EF4-FFF2-40B4-BE49-F238E27FC236}">
                <a16:creationId xmlns:a16="http://schemas.microsoft.com/office/drawing/2014/main" id="{AB2440F3-AE70-5926-594D-0456D652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54413"/>
            <a:ext cx="4451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it-IT" alt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Druhá studna se nachází uprostřed domu počátků Institutu, na internátě v Mornese. Studna, kde první Dcery Panny Marie Pomocnice čerpaly vodu spolu s Matkou Mazzarellovou.</a:t>
            </a:r>
          </a:p>
        </p:txBody>
      </p:sp>
      <p:pic>
        <p:nvPicPr>
          <p:cNvPr id="7173" name="Picture 4" descr="Blog Progetto Mornese: Mornese Collegio">
            <a:extLst>
              <a:ext uri="{FF2B5EF4-FFF2-40B4-BE49-F238E27FC236}">
                <a16:creationId xmlns:a16="http://schemas.microsoft.com/office/drawing/2014/main" id="{7A801E31-3197-FBDA-88BE-072D974DA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4" y="3562350"/>
            <a:ext cx="41243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64.900+ Viola Mammola Foto stock, immagini e fotografie royalty-free -  iStock">
            <a:extLst>
              <a:ext uri="{FF2B5EF4-FFF2-40B4-BE49-F238E27FC236}">
                <a16:creationId xmlns:a16="http://schemas.microsoft.com/office/drawing/2014/main" id="{03BC5582-ABDB-0684-8B1C-A8BA560D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12" y="1552142"/>
            <a:ext cx="5111931" cy="383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B337F6-7CD3-2DEB-5BDD-B170E4178ACC}"/>
              </a:ext>
            </a:extLst>
          </p:cNvPr>
          <p:cNvSpPr txBox="1"/>
          <p:nvPr/>
        </p:nvSpPr>
        <p:spPr>
          <a:xfrm>
            <a:off x="1926454" y="776071"/>
            <a:ext cx="319418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odrazem klidné komunity, sjednocené v duchu rodiny, svědkem prostého života, kde se chudoba žila s radostí, práce se vykonávala se společnou odpovědností, těžkostem se čelilo s odvahou a důvěrou, podporovanou otevřenými, upřímnými a transparentními vztahy.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sa per Ferie &quot;S.M. Mazzarello&quot;">
            <a:extLst>
              <a:ext uri="{FF2B5EF4-FFF2-40B4-BE49-F238E27FC236}">
                <a16:creationId xmlns:a16="http://schemas.microsoft.com/office/drawing/2014/main" id="{46DF321F-A5BB-DC8F-6AB5-3D676B9D6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67" y="2007323"/>
            <a:ext cx="6226630" cy="466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asellaDiTesto 2">
            <a:extLst>
              <a:ext uri="{FF2B5EF4-FFF2-40B4-BE49-F238E27FC236}">
                <a16:creationId xmlns:a16="http://schemas.microsoft.com/office/drawing/2014/main" id="{0F38637C-B6A3-3974-367A-7361DA034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966" y="182564"/>
            <a:ext cx="8893084" cy="172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alt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Nachází se na nádvoří vedle kaple a je znamením harmonie, která spojuje kontemplaci a činnost, lásku k Bohu a druhým, práci a odpočinek, obětavost a radost, hloubku duchovního života a praktickou inteligenci v domácích pracích. Je to místo každodenní svatosti, pedagogických zásahů, výchovného doprovázení, apoštolské plodnosti a misijní horlivosti, místo, kde pokračuje Mariino Magnificat.</a:t>
            </a:r>
            <a:endParaRPr lang="it-IT" alt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. Maria Domenica Mazzarello - Scopri tutto - Oma Trieste">
            <a:extLst>
              <a:ext uri="{FF2B5EF4-FFF2-40B4-BE49-F238E27FC236}">
                <a16:creationId xmlns:a16="http://schemas.microsoft.com/office/drawing/2014/main" id="{7F994FDE-FC28-6EB2-4B8D-0FF969B7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2" b="10127"/>
          <a:stretch>
            <a:fillRect/>
          </a:stretch>
        </p:blipFill>
        <p:spPr bwMode="auto">
          <a:xfrm>
            <a:off x="7016433" y="384175"/>
            <a:ext cx="41021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sellaDiTesto 2">
            <a:extLst>
              <a:ext uri="{FF2B5EF4-FFF2-40B4-BE49-F238E27FC236}">
                <a16:creationId xmlns:a16="http://schemas.microsoft.com/office/drawing/2014/main" id="{BC73475C-0C67-17A0-88B8-BE3C1AAE1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182" y="793751"/>
            <a:ext cx="4412116" cy="49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/>
              <a:t>MODLITBA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/>
              <a:t>Bože, děkuji za dnešní den.</a:t>
            </a:r>
            <a:br>
              <a:rPr lang="cs-CZ" sz="2400" dirty="0"/>
            </a:br>
            <a:r>
              <a:rPr lang="cs-CZ" sz="2400" dirty="0"/>
              <a:t>Přicházím k Tobě jako ke studni,</a:t>
            </a:r>
            <a:br>
              <a:rPr lang="cs-CZ" sz="2400" dirty="0"/>
            </a:br>
            <a:r>
              <a:rPr lang="cs-CZ" sz="2400" dirty="0"/>
              <a:t>abych načerpal sílu pro to, co mě čeká.</a:t>
            </a:r>
            <a:br>
              <a:rPr lang="cs-CZ" sz="2400" dirty="0"/>
            </a:br>
            <a:r>
              <a:rPr lang="cs-CZ" sz="2400" dirty="0"/>
              <a:t>Pomoz mi být trpělivý, vnímat druhé,</a:t>
            </a:r>
            <a:br>
              <a:rPr lang="cs-CZ" sz="2400" dirty="0"/>
            </a:br>
            <a:r>
              <a:rPr lang="cs-CZ" sz="2400" dirty="0"/>
              <a:t>udělat dobře to, co mám před sebou.</a:t>
            </a:r>
            <a:br>
              <a:rPr lang="cs-CZ" sz="2400" dirty="0"/>
            </a:br>
            <a:r>
              <a:rPr lang="cs-CZ" sz="2400" dirty="0"/>
              <a:t>Ať i v maličkostech vidím smysl. O to prosím na přímluvu Marie Dominiky </a:t>
            </a:r>
            <a:r>
              <a:rPr lang="cs-CZ" sz="2400" dirty="0" err="1"/>
              <a:t>Mazzarello</a:t>
            </a:r>
            <a:r>
              <a:rPr lang="cs-CZ" sz="2400" dirty="0"/>
              <a:t>.</a:t>
            </a:r>
            <a:endParaRPr lang="it-IT" alt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435</Words>
  <Application>Microsoft Office PowerPoint</Application>
  <PresentationFormat>Širokoúhlá obrazovka</PresentationFormat>
  <Paragraphs>13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Jana Marková</dc:creator>
  <cp:lastModifiedBy>Jana Marková</cp:lastModifiedBy>
  <cp:revision>1</cp:revision>
  <dcterms:created xsi:type="dcterms:W3CDTF">2025-05-10T20:48:46Z</dcterms:created>
  <dcterms:modified xsi:type="dcterms:W3CDTF">2025-05-10T20:52:26Z</dcterms:modified>
</cp:coreProperties>
</file>