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90" r:id="rId3"/>
    <p:sldId id="291" r:id="rId4"/>
    <p:sldId id="293" r:id="rId5"/>
    <p:sldId id="292" r:id="rId6"/>
    <p:sldId id="295" r:id="rId7"/>
    <p:sldId id="296" r:id="rId8"/>
    <p:sldId id="299" r:id="rId9"/>
    <p:sldId id="297" r:id="rId10"/>
    <p:sldId id="298" r:id="rId11"/>
    <p:sldId id="300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38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A7E293-98D0-6251-F150-0C9C9AE581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0E4A835-3DDA-7BFB-6400-3434A7DD72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1F63EEA-7979-0501-94DF-8A4ED8DC9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02489-DE11-4369-ADB8-7AD4EC5D4F6D}" type="datetimeFigureOut">
              <a:rPr lang="cs-CZ" smtClean="0"/>
              <a:t>11.05.2025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938F1F6-F9B5-F5BD-3207-9E5AD3972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01332F0-132F-26B6-3E01-8742CC219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48E6A-741A-4DF6-94D1-6748ABB494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5514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E7510D-BF1A-3B68-068D-D97CD8BBC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971CCCE-6594-8577-7CAC-8DB0E77368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A8AF667-C6EA-C613-1920-9908E1424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02489-DE11-4369-ADB8-7AD4EC5D4F6D}" type="datetimeFigureOut">
              <a:rPr lang="cs-CZ" smtClean="0"/>
              <a:t>11.05.2025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4AB06DF-CB21-073C-8EA6-C7AEE2511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136E265-E428-1706-DB95-9D9EE173A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48E6A-741A-4DF6-94D1-6748ABB494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5074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6C7955E-5CED-CC10-EC40-0DEC2581BA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9693122-07F3-DDBF-B3D0-7E56FC4CE6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CA0FBEB-6ECB-12B0-BED2-BC0851BE1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02489-DE11-4369-ADB8-7AD4EC5D4F6D}" type="datetimeFigureOut">
              <a:rPr lang="cs-CZ" smtClean="0"/>
              <a:t>11.05.2025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8941960-42AF-9DA5-ABEF-C2DD1F90B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FBF01A2-27A0-2BF0-2589-0E4EE7CB5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48E6A-741A-4DF6-94D1-6748ABB494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7551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3CE2C5-D74B-DEB5-1005-B5F50DBBE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883C24-40DC-9549-513E-46FEC62D72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184D2D8-CD0B-3E7E-F86D-33EBB58F3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02489-DE11-4369-ADB8-7AD4EC5D4F6D}" type="datetimeFigureOut">
              <a:rPr lang="cs-CZ" smtClean="0"/>
              <a:t>11.05.2025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D66E552-94DF-F6F9-BCFD-6475B7366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349DB6A-1EC1-A186-7CBE-11F9704E6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48E6A-741A-4DF6-94D1-6748ABB494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2464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7920B4-1E8F-3958-41E6-99624B39F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031088D-85F3-BDE9-64CD-C10A9E0308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8B3BAC8-F807-05BF-C3A2-5D8B12CCC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02489-DE11-4369-ADB8-7AD4EC5D4F6D}" type="datetimeFigureOut">
              <a:rPr lang="cs-CZ" smtClean="0"/>
              <a:t>11.05.2025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157B9F8-B141-C6AA-3471-B83F45E12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8AB2E82-A968-3B5B-CD16-EC57747A1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48E6A-741A-4DF6-94D1-6748ABB494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7048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36B2A5-138C-9F5C-D22C-8EF531B306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0B2296B-4682-47B8-0EB7-B0B43945C1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1B382DD-797B-B2EE-DB36-2D4140D14E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BF37BD5-D0A8-0F19-F852-38FCB2D6C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02489-DE11-4369-ADB8-7AD4EC5D4F6D}" type="datetimeFigureOut">
              <a:rPr lang="cs-CZ" smtClean="0"/>
              <a:t>11.05.2025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7664230-F67D-C544-D761-67D82E3EF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1813EAA-10BC-8BF5-9090-F5DB789CA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48E6A-741A-4DF6-94D1-6748ABB494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3123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01A7E6-DA43-9B79-965A-90480CE439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93B9CD5-7AF5-0AAD-C08E-967BA47BB7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103EAA4-4161-1538-FA99-667A965640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D42E185-E07F-E22E-E820-D6DE37633E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B85ED94-9D2A-BE34-5FA8-AE9D565C16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48897F3-7FF2-3AF1-BDDA-043496017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02489-DE11-4369-ADB8-7AD4EC5D4F6D}" type="datetimeFigureOut">
              <a:rPr lang="cs-CZ" smtClean="0"/>
              <a:t>11.05.2025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7A5C621-4C73-8757-A943-5492B887C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CFC4A59-FA95-0649-2D38-5F0387061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48E6A-741A-4DF6-94D1-6748ABB494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7116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928403-626C-7631-6929-1D7B13A06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1B1EF2A-9977-6118-0F29-81333C5FA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02489-DE11-4369-ADB8-7AD4EC5D4F6D}" type="datetimeFigureOut">
              <a:rPr lang="cs-CZ" smtClean="0"/>
              <a:t>11.05.2025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767DAA2-03EB-E798-4AAD-B39E6F713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677ABCD-0F00-F522-8CC6-1E87B5BB0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48E6A-741A-4DF6-94D1-6748ABB494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45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86ED9C8-9FB4-A920-EDA3-905EB5BD0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02489-DE11-4369-ADB8-7AD4EC5D4F6D}" type="datetimeFigureOut">
              <a:rPr lang="cs-CZ" smtClean="0"/>
              <a:t>11.05.2025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6F66231-12E7-1E6F-C197-C84469BE3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2E9F3C9-B0C3-A8DF-2628-82F3C3617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48E6A-741A-4DF6-94D1-6748ABB494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8480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EFF45D-38A0-956A-2E47-236ABA41A7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BD62B0-691A-04F6-486E-33DC7616DA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2F7295D-1D5C-963A-048D-3082EB46B4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790FD64-4B7A-A016-AD0B-5748FCEB9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02489-DE11-4369-ADB8-7AD4EC5D4F6D}" type="datetimeFigureOut">
              <a:rPr lang="cs-CZ" smtClean="0"/>
              <a:t>11.05.2025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E465016-4764-76B9-A46B-08E303B4E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45B6BA3-05A7-7C1F-5A13-E27F2FC31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48E6A-741A-4DF6-94D1-6748ABB494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354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1F407D-FD9C-A50B-107B-F0BB77433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D2FCC9E-54C4-19C0-3452-DD8CE2D0D5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F0EBD24-3841-3F8C-53DA-68F32962BF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7C4422F-0FEF-EC87-034B-93EB69DAA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02489-DE11-4369-ADB8-7AD4EC5D4F6D}" type="datetimeFigureOut">
              <a:rPr lang="cs-CZ" smtClean="0"/>
              <a:t>11.05.2025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DB63F7B-2B8A-1503-A761-97BFCB204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36A6883-E8FB-7DAB-5EB5-A65713674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48E6A-741A-4DF6-94D1-6748ABB494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7194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0">
              <a:schemeClr val="accent5">
                <a:lumMod val="40000"/>
                <a:lumOff val="60000"/>
              </a:schemeClr>
            </a:gs>
            <a:gs pos="54000">
              <a:schemeClr val="accent5">
                <a:lumMod val="95000"/>
                <a:lumOff val="5000"/>
              </a:schemeClr>
            </a:gs>
            <a:gs pos="91000">
              <a:schemeClr val="accent5">
                <a:lumMod val="60000"/>
                <a:lumOff val="4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D89DAAD-CFAD-A93B-DCE9-97EAF57BEC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C78F960-0CC0-2737-CB62-1DE8D86361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39753AF-F6A5-DBCE-6541-4FCFAEA84D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702489-DE11-4369-ADB8-7AD4EC5D4F6D}" type="datetimeFigureOut">
              <a:rPr lang="cs-CZ" smtClean="0"/>
              <a:t>11.05.2025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EF1760D-0B38-30EF-AC9C-06E6A31BC4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335F8C5-B9B6-1ADA-541E-A7980D4BDB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48E6A-741A-4DF6-94D1-6748ABB494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6206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5000">
              <a:schemeClr val="accent5">
                <a:lumMod val="40000"/>
                <a:lumOff val="60000"/>
              </a:schemeClr>
            </a:gs>
            <a:gs pos="56000">
              <a:schemeClr val="accent5">
                <a:lumMod val="95000"/>
                <a:lumOff val="5000"/>
              </a:schemeClr>
            </a:gs>
            <a:gs pos="100000">
              <a:schemeClr val="accent5">
                <a:lumMod val="60000"/>
                <a:lumOff val="4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1A46AB9F-8370-58D7-8A6A-EFB13D366BBB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 l="8560" t="10289" r="6098" b="15555"/>
          <a:stretch>
            <a:fillRect/>
          </a:stretch>
        </p:blipFill>
        <p:spPr>
          <a:xfrm>
            <a:off x="1904683" y="1378066"/>
            <a:ext cx="2693035" cy="2346960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CFA9D1CC-5480-E1B3-9D31-C4C8DCE7EB15}"/>
              </a:ext>
            </a:extLst>
          </p:cNvPr>
          <p:cNvSpPr txBox="1"/>
          <p:nvPr/>
        </p:nvSpPr>
        <p:spPr>
          <a:xfrm>
            <a:off x="5715318" y="313817"/>
            <a:ext cx="4572000" cy="14636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it-IT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cs-CZ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května</a:t>
            </a:r>
            <a:r>
              <a:rPr lang="it-IT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202</a:t>
            </a:r>
            <a:r>
              <a:rPr lang="cs-CZ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endParaRPr lang="it-IT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it-IT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cs-CZ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ČTVRTÝ DEN</a:t>
            </a:r>
            <a:endParaRPr lang="it-IT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it-IT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D75BC94A-7A7B-FC9C-7594-CB061051391F}"/>
              </a:ext>
            </a:extLst>
          </p:cNvPr>
          <p:cNvSpPr txBox="1"/>
          <p:nvPr/>
        </p:nvSpPr>
        <p:spPr>
          <a:xfrm>
            <a:off x="1777365" y="4264458"/>
            <a:ext cx="8687435" cy="24772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RUKA BOŽÍ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 dobře známo, že Bible, aby byla srozumitelná, když mluví o Bohu, často používá „antropomorfní“ jazyk, který spočívá v přisuzování lidských vlastností a chování Bohu.</a:t>
            </a:r>
            <a:endParaRPr lang="it-IT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2290" name="Picture 2" descr="Immunità mercoledì Odysseus cappella sistina creazione degli astri Derivare  simpatia Mettere">
            <a:extLst>
              <a:ext uri="{FF2B5EF4-FFF2-40B4-BE49-F238E27FC236}">
                <a16:creationId xmlns:a16="http://schemas.microsoft.com/office/drawing/2014/main" id="{6BB831A1-CEB5-40EF-0A72-0E2532C447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9366" y="1296049"/>
            <a:ext cx="3937953" cy="2851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21592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429EFF30-7633-7CC0-DD0F-6409F859E490}"/>
              </a:ext>
            </a:extLst>
          </p:cNvPr>
          <p:cNvSpPr txBox="1"/>
          <p:nvPr/>
        </p:nvSpPr>
        <p:spPr>
          <a:xfrm>
            <a:off x="588579" y="88291"/>
            <a:ext cx="11225049" cy="3043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2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Kromě rukou Božích a Ježíšových myslí Matka Mazzarello také na naše ruce, které musí být také pracovité a p</a:t>
            </a:r>
            <a:r>
              <a:rPr lang="cs-CZ" sz="2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it-IT" sz="2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lné. To je jasně patrné z těchto slov adresovaných sestrám ze Saint-Cyr: </a:t>
            </a:r>
            <a:endParaRPr lang="cs-CZ" sz="28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2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„Čas rychle plyne, a nechceme-li se na prahu smrti ocitnout s prázdnýma rukama, musíme si pospíšit, abychom se utvrdily v pravé a pevné ctnosti“ </a:t>
            </a:r>
            <a:endParaRPr lang="cs-CZ" sz="28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2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(L 49,6). </a:t>
            </a:r>
          </a:p>
        </p:txBody>
      </p:sp>
      <p:pic>
        <p:nvPicPr>
          <p:cNvPr id="22530" name="Picture 2" descr="Senza titolo-1.indd">
            <a:extLst>
              <a:ext uri="{FF2B5EF4-FFF2-40B4-BE49-F238E27FC236}">
                <a16:creationId xmlns:a16="http://schemas.microsoft.com/office/drawing/2014/main" id="{D16018D4-839C-6DBC-6E35-396F323C7C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6055" y="4067834"/>
            <a:ext cx="3615233" cy="261556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32" name="Picture 4" descr="I lavatoi... quando fare il bucato era una cosa seria!">
            <a:extLst>
              <a:ext uri="{FF2B5EF4-FFF2-40B4-BE49-F238E27FC236}">
                <a16:creationId xmlns:a16="http://schemas.microsoft.com/office/drawing/2014/main" id="{BD70A4CE-B2C6-5F2E-0553-6CAE22FACA7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735" r="27231" b="-362"/>
          <a:stretch/>
        </p:blipFill>
        <p:spPr bwMode="auto">
          <a:xfrm>
            <a:off x="5865093" y="4594880"/>
            <a:ext cx="4470399" cy="20346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36" name="Picture 8" descr="Mani Delle Donne Che Impastano Il Pane Sfondo Alimentare - Fotografie stock  e altre immagini di Adulto - iStock">
            <a:extLst>
              <a:ext uri="{FF2B5EF4-FFF2-40B4-BE49-F238E27FC236}">
                <a16:creationId xmlns:a16="http://schemas.microsoft.com/office/drawing/2014/main" id="{78E84194-791D-7E6F-08C9-C3EEF486B4D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043" b="15756"/>
          <a:stretch/>
        </p:blipFill>
        <p:spPr bwMode="auto">
          <a:xfrm>
            <a:off x="3879272" y="3429001"/>
            <a:ext cx="2479992" cy="2241681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34" name="Picture 6" descr="Mani che aspettano, mani che pregano, mani che ascoltano, mani che si  tengono forte. Mani, le mie, che in questo momento guardo e … | Prayers,  Belief in god, Racial">
            <a:extLst>
              <a:ext uri="{FF2B5EF4-FFF2-40B4-BE49-F238E27FC236}">
                <a16:creationId xmlns:a16="http://schemas.microsoft.com/office/drawing/2014/main" id="{B627CBB0-651C-DC7D-004D-D988A52E341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613" t="16381" r="22614"/>
          <a:stretch/>
        </p:blipFill>
        <p:spPr bwMode="auto">
          <a:xfrm>
            <a:off x="6893069" y="2650839"/>
            <a:ext cx="2036618" cy="2151332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17285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S. Maria Domenica Mazzarello - Scopri tutto - Oma Trieste">
            <a:extLst>
              <a:ext uri="{FF2B5EF4-FFF2-40B4-BE49-F238E27FC236}">
                <a16:creationId xmlns:a16="http://schemas.microsoft.com/office/drawing/2014/main" id="{7F994FDE-FC28-6EB2-4B8D-0FF969B7DC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782" b="10127"/>
          <a:stretch>
            <a:fillRect/>
          </a:stretch>
        </p:blipFill>
        <p:spPr bwMode="auto">
          <a:xfrm>
            <a:off x="6966903" y="263175"/>
            <a:ext cx="4102100" cy="608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CasellaDiTesto 2">
            <a:extLst>
              <a:ext uri="{FF2B5EF4-FFF2-40B4-BE49-F238E27FC236}">
                <a16:creationId xmlns:a16="http://schemas.microsoft.com/office/drawing/2014/main" id="{BC73475C-0C67-17A0-88B8-BE3C1AAE1B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8011" y="1"/>
            <a:ext cx="6087292" cy="7180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ptos" panose="020B00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9pPr>
          </a:lstStyle>
          <a:p>
            <a:pPr>
              <a:buNone/>
            </a:pPr>
            <a:r>
              <a:rPr lang="cs-CZ" sz="2400" b="1" dirty="0">
                <a:latin typeface="+mj-lt"/>
              </a:rPr>
              <a:t>Modlitba </a:t>
            </a:r>
            <a:endParaRPr lang="cs-CZ" sz="2400" dirty="0">
              <a:latin typeface="+mj-lt"/>
            </a:endParaRPr>
          </a:p>
          <a:p>
            <a:pPr>
              <a:buNone/>
            </a:pPr>
            <a:r>
              <a:rPr lang="cs-CZ" sz="2400" dirty="0">
                <a:latin typeface="+mj-lt"/>
              </a:rPr>
              <a:t>Bože, ve svých dlaních Ti nesu vše, čím jsem.</a:t>
            </a:r>
            <a:br>
              <a:rPr lang="cs-CZ" sz="2400" dirty="0">
                <a:latin typeface="+mj-lt"/>
              </a:rPr>
            </a:br>
            <a:r>
              <a:rPr lang="cs-CZ" sz="2400" dirty="0">
                <a:latin typeface="+mj-lt"/>
              </a:rPr>
              <a:t>Mé ruce: unavené, prázdné, někdy neklidné, jsou nástrojem mého života.</a:t>
            </a:r>
            <a:br>
              <a:rPr lang="cs-CZ" sz="2400" dirty="0">
                <a:latin typeface="+mj-lt"/>
              </a:rPr>
            </a:br>
            <a:r>
              <a:rPr lang="cs-CZ" sz="2400" dirty="0">
                <a:latin typeface="+mj-lt"/>
              </a:rPr>
              <a:t>Dotýkají se, tvoří, někdy ničí…</a:t>
            </a:r>
            <a:br>
              <a:rPr lang="cs-CZ" sz="2400" dirty="0">
                <a:latin typeface="+mj-lt"/>
              </a:rPr>
            </a:br>
            <a:r>
              <a:rPr lang="cs-CZ" sz="2400" dirty="0">
                <a:latin typeface="+mj-lt"/>
              </a:rPr>
              <a:t>Ale i prosí, objímají a hladí.</a:t>
            </a:r>
          </a:p>
          <a:p>
            <a:pPr>
              <a:buNone/>
            </a:pPr>
            <a:r>
              <a:rPr lang="cs-CZ" sz="2400" dirty="0">
                <a:latin typeface="+mj-lt"/>
              </a:rPr>
              <a:t>Dej, ať mé ruce nesou světlo, ne stín.</a:t>
            </a:r>
            <a:br>
              <a:rPr lang="cs-CZ" sz="2400" dirty="0">
                <a:latin typeface="+mj-lt"/>
              </a:rPr>
            </a:br>
            <a:r>
              <a:rPr lang="cs-CZ" sz="2400" dirty="0">
                <a:latin typeface="+mj-lt"/>
              </a:rPr>
              <a:t>Ať umí držet druhého, ne ho odstrčit.</a:t>
            </a:r>
            <a:br>
              <a:rPr lang="cs-CZ" sz="2400" dirty="0">
                <a:latin typeface="+mj-lt"/>
              </a:rPr>
            </a:br>
            <a:r>
              <a:rPr lang="cs-CZ" sz="2400" dirty="0">
                <a:latin typeface="+mj-lt"/>
              </a:rPr>
              <a:t>Ať v nich najdeš službu, ne pýchu.</a:t>
            </a:r>
          </a:p>
          <a:p>
            <a:pPr>
              <a:buNone/>
            </a:pPr>
            <a:r>
              <a:rPr lang="cs-CZ" sz="2400" dirty="0">
                <a:latin typeface="+mj-lt"/>
              </a:rPr>
              <a:t>Ať se mé lidské ruce spojí s Tvou božskou rukou.</a:t>
            </a:r>
            <a:br>
              <a:rPr lang="cs-CZ" sz="2400" dirty="0">
                <a:latin typeface="+mj-lt"/>
              </a:rPr>
            </a:br>
            <a:r>
              <a:rPr lang="cs-CZ" sz="2400" dirty="0">
                <a:latin typeface="+mj-lt"/>
              </a:rPr>
              <a:t>Tou, která pozvedá padlé, uzdravuje nemocné,</a:t>
            </a:r>
            <a:br>
              <a:rPr lang="cs-CZ" sz="2400" dirty="0">
                <a:latin typeface="+mj-lt"/>
              </a:rPr>
            </a:br>
            <a:r>
              <a:rPr lang="cs-CZ" sz="2400" dirty="0">
                <a:latin typeface="+mj-lt"/>
              </a:rPr>
              <a:t>a nikdy se neunaví konat dobro.</a:t>
            </a:r>
          </a:p>
          <a:p>
            <a:pPr>
              <a:buNone/>
            </a:pPr>
            <a:r>
              <a:rPr lang="cs-CZ" sz="2400" dirty="0">
                <a:latin typeface="+mj-lt"/>
              </a:rPr>
              <a:t>Vlož, Pane, svou ruku do mé.</a:t>
            </a:r>
            <a:br>
              <a:rPr lang="cs-CZ" sz="2400" dirty="0">
                <a:latin typeface="+mj-lt"/>
              </a:rPr>
            </a:br>
            <a:r>
              <a:rPr lang="cs-CZ" sz="2400" dirty="0">
                <a:latin typeface="+mj-lt"/>
              </a:rPr>
              <a:t>Ať skrze mne proudí Tvá síla,</a:t>
            </a:r>
            <a:br>
              <a:rPr lang="cs-CZ" sz="2400" dirty="0">
                <a:latin typeface="+mj-lt"/>
              </a:rPr>
            </a:br>
            <a:r>
              <a:rPr lang="cs-CZ" sz="2400" dirty="0">
                <a:latin typeface="+mj-lt"/>
              </a:rPr>
              <a:t>Tvůj klid a Tvé požehnání.</a:t>
            </a:r>
          </a:p>
          <a:p>
            <a:pPr>
              <a:buNone/>
            </a:pPr>
            <a:r>
              <a:rPr lang="cs-CZ" sz="2400" dirty="0">
                <a:latin typeface="+mj-lt"/>
              </a:rPr>
              <a:t>O to prosím na přímluvu Marie Dominiky </a:t>
            </a:r>
            <a:r>
              <a:rPr lang="cs-CZ" sz="2400" dirty="0" err="1">
                <a:latin typeface="+mj-lt"/>
              </a:rPr>
              <a:t>Mazzarello</a:t>
            </a:r>
            <a:r>
              <a:rPr lang="cs-CZ" sz="2400">
                <a:latin typeface="+mj-lt"/>
              </a:rPr>
              <a:t>.</a:t>
            </a:r>
            <a:endParaRPr lang="cs-CZ" sz="2400" dirty="0">
              <a:latin typeface="+mj-lt"/>
            </a:endParaRPr>
          </a:p>
          <a:p>
            <a:r>
              <a:rPr lang="cs-CZ" sz="2400" dirty="0">
                <a:latin typeface="+mj-lt"/>
              </a:rPr>
              <a:t>Amen.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altLang="it-IT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5965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A1160D13-9952-8138-FBC6-3DB35B82387A}"/>
              </a:ext>
            </a:extLst>
          </p:cNvPr>
          <p:cNvSpPr txBox="1"/>
          <p:nvPr/>
        </p:nvSpPr>
        <p:spPr>
          <a:xfrm>
            <a:off x="1671782" y="152646"/>
            <a:ext cx="8848436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sz="3200" dirty="0"/>
              <a:t>Takový jazyk má také zdůraznit osobní charakter Boha a jeho účast na dějinách světa a lidstva. Tak se mluví o ruce, pravici, paži, natažené ruce, Božím prstu.</a:t>
            </a:r>
          </a:p>
        </p:txBody>
      </p:sp>
      <p:pic>
        <p:nvPicPr>
          <p:cNvPr id="13314" name="Picture 2" descr="Creazione di Adamo di Michelangelo: Analisi, Riassunto e Significato">
            <a:extLst>
              <a:ext uri="{FF2B5EF4-FFF2-40B4-BE49-F238E27FC236}">
                <a16:creationId xmlns:a16="http://schemas.microsoft.com/office/drawing/2014/main" id="{EBC1FFC2-D603-F3AD-10AD-632086CE55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8496" y="2411732"/>
            <a:ext cx="8639503" cy="4200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6460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CAA5E6AE-E5BE-30E2-BB0E-AF6B413B45C6}"/>
              </a:ext>
            </a:extLst>
          </p:cNvPr>
          <p:cNvSpPr txBox="1"/>
          <p:nvPr/>
        </p:nvSpPr>
        <p:spPr>
          <a:xfrm>
            <a:off x="620110" y="158126"/>
            <a:ext cx="11035862" cy="16498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Tyto orgány vlastní lidské činnosti jsou použity jako metafora k označení činnosti Boha, který tvoří, zachraňuje, soudí, žehná, chrání, přijímá, projevuje péči a něhu.</a:t>
            </a:r>
          </a:p>
        </p:txBody>
      </p:sp>
      <p:sp>
        <p:nvSpPr>
          <p:cNvPr id="2" name="CasellaDiTesto 2">
            <a:extLst>
              <a:ext uri="{FF2B5EF4-FFF2-40B4-BE49-F238E27FC236}">
                <a16:creationId xmlns:a16="http://schemas.microsoft.com/office/drawing/2014/main" id="{CE266750-39A6-427E-757D-FA373DB0444A}"/>
              </a:ext>
            </a:extLst>
          </p:cNvPr>
          <p:cNvSpPr txBox="1"/>
          <p:nvPr/>
        </p:nvSpPr>
        <p:spPr>
          <a:xfrm>
            <a:off x="2448296" y="2543220"/>
            <a:ext cx="8289636" cy="364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„Boží</a:t>
            </a:r>
            <a:r>
              <a:rPr lang="cs-CZ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ruka, která pracuje,</a:t>
            </a:r>
            <a:r>
              <a:rPr lang="it-IT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 znamená</a:t>
            </a:r>
            <a:endParaRPr lang="cs-CZ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it-IT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dynamického Boha</a:t>
            </a:r>
            <a:endParaRPr lang="cs-CZ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it-IT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Boha, který nezahálí</a:t>
            </a:r>
            <a:endParaRPr lang="cs-CZ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it-IT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Boha, který jedná s péčí</a:t>
            </a:r>
            <a:endParaRPr lang="cs-CZ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it-IT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konkrétního Boha, který se stará o své stvoření.</a:t>
            </a:r>
          </a:p>
        </p:txBody>
      </p:sp>
    </p:spTree>
    <p:extLst>
      <p:ext uri="{BB962C8B-B14F-4D97-AF65-F5344CB8AC3E}">
        <p14:creationId xmlns:p14="http://schemas.microsoft.com/office/powerpoint/2010/main" val="1253898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 descr="Fountain Pen on an Ancient Handwritten Letter. Old Story. Retro Style ...">
            <a:extLst>
              <a:ext uri="{FF2B5EF4-FFF2-40B4-BE49-F238E27FC236}">
                <a16:creationId xmlns:a16="http://schemas.microsoft.com/office/drawing/2014/main" id="{36345BFA-FDF0-06CA-5A65-10F50ED19C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0"/>
            <a:ext cx="916553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A9672AD0-2F3F-AE33-9CD3-8776A192D861}"/>
              </a:ext>
            </a:extLst>
          </p:cNvPr>
          <p:cNvSpPr txBox="1"/>
          <p:nvPr/>
        </p:nvSpPr>
        <p:spPr>
          <a:xfrm>
            <a:off x="1908004" y="757418"/>
            <a:ext cx="5529117" cy="5990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dopisech matky Mazzarellové se objevuje symbol Božích rukou. Tyto ruce považuje za projev Boží prozřetelnosti, za ruce, které vždy pracují, za ruce, které zjevují </a:t>
            </a:r>
            <a:r>
              <a:rPr lang="cs-CZ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Jeho </a:t>
            </a:r>
            <a:r>
              <a:rPr lang="it-IT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plán</a:t>
            </a:r>
            <a:r>
              <a:rPr lang="cs-CZ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plán</a:t>
            </a:r>
            <a:r>
              <a:rPr lang="it-IT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lásky.</a:t>
            </a:r>
          </a:p>
        </p:txBody>
      </p:sp>
    </p:spTree>
    <p:extLst>
      <p:ext uri="{BB962C8B-B14F-4D97-AF65-F5344CB8AC3E}">
        <p14:creationId xmlns:p14="http://schemas.microsoft.com/office/powerpoint/2010/main" val="128710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258B59A5-68E4-B075-6E01-F55050358342}"/>
              </a:ext>
            </a:extLst>
          </p:cNvPr>
          <p:cNvSpPr txBox="1"/>
          <p:nvPr/>
        </p:nvSpPr>
        <p:spPr>
          <a:xfrm>
            <a:off x="1720273" y="39254"/>
            <a:ext cx="8751454" cy="25821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Odjíždějícím misionářkám doporučuje: </a:t>
            </a:r>
            <a:endParaRPr lang="cs-CZ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"Vždycky si 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vzpomeňte</a:t>
            </a:r>
            <a:r>
              <a:rPr lang="it-IT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že nejste schopni nic udělat 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sami </a:t>
            </a:r>
            <a:r>
              <a:rPr lang="it-IT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že to, co se vám zdá, že 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umíte</a:t>
            </a:r>
            <a:r>
              <a:rPr lang="it-IT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je Boží ruka, která ve vás působí. Bez něho jsme schopni dělat jen špatnosti" </a:t>
            </a:r>
            <a:endParaRPr lang="cs-CZ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(L 66,2).</a:t>
            </a:r>
          </a:p>
        </p:txBody>
      </p:sp>
      <p:pic>
        <p:nvPicPr>
          <p:cNvPr id="16390" name="Picture 6">
            <a:extLst>
              <a:ext uri="{FF2B5EF4-FFF2-40B4-BE49-F238E27FC236}">
                <a16:creationId xmlns:a16="http://schemas.microsoft.com/office/drawing/2014/main" id="{D376B78A-C468-87E5-6458-87B2FA4D6E5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93" t="11703" r="11764" b="7837"/>
          <a:stretch/>
        </p:blipFill>
        <p:spPr bwMode="auto">
          <a:xfrm>
            <a:off x="3089563" y="2621436"/>
            <a:ext cx="6012873" cy="4148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22031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Stelle cadenti, dove (e come) guardare nel cielo - FocusJunior.it">
            <a:extLst>
              <a:ext uri="{FF2B5EF4-FFF2-40B4-BE49-F238E27FC236}">
                <a16:creationId xmlns:a16="http://schemas.microsoft.com/office/drawing/2014/main" id="{24F00EC8-506D-A80D-4B19-049F4FE35C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6042" y="185940"/>
            <a:ext cx="8615798" cy="6486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91CE80AA-1799-C975-349F-BCCC8B1DF089}"/>
              </a:ext>
            </a:extLst>
          </p:cNvPr>
          <p:cNvSpPr txBox="1"/>
          <p:nvPr/>
        </p:nvSpPr>
        <p:spPr>
          <a:xfrm>
            <a:off x="1842655" y="291238"/>
            <a:ext cx="4438072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3600" dirty="0">
                <a:solidFill>
                  <a:schemeClr val="bg1"/>
                </a:solidFill>
              </a:rPr>
              <a:t>Tuto představu o Bohu měla v mysli už jako dítě. Prozrazuje to známá otázka jejímu otci: „Co dělal Bůh, než stvořil svět?“. Otázka není </a:t>
            </a:r>
            <a:r>
              <a:rPr lang="cs-CZ" sz="3600" dirty="0">
                <a:solidFill>
                  <a:schemeClr val="bg1"/>
                </a:solidFill>
              </a:rPr>
              <a:t>o</a:t>
            </a:r>
            <a:r>
              <a:rPr lang="it-IT" sz="3600" dirty="0">
                <a:solidFill>
                  <a:schemeClr val="bg1"/>
                </a:solidFill>
              </a:rPr>
              <a:t> Boží</a:t>
            </a:r>
            <a:r>
              <a:rPr lang="cs-CZ" sz="3600" dirty="0">
                <a:solidFill>
                  <a:schemeClr val="bg1"/>
                </a:solidFill>
              </a:rPr>
              <a:t>m bytí</a:t>
            </a:r>
            <a:r>
              <a:rPr lang="it-IT" sz="3600" dirty="0">
                <a:solidFill>
                  <a:schemeClr val="bg1"/>
                </a:solidFill>
              </a:rPr>
              <a:t>, neptá se „</a:t>
            </a:r>
            <a:r>
              <a:rPr lang="cs-CZ" sz="3600" dirty="0">
                <a:solidFill>
                  <a:schemeClr val="bg1"/>
                </a:solidFill>
              </a:rPr>
              <a:t>kdo</a:t>
            </a:r>
            <a:r>
              <a:rPr lang="it-IT" sz="3600" dirty="0">
                <a:solidFill>
                  <a:schemeClr val="bg1"/>
                </a:solidFill>
              </a:rPr>
              <a:t> je Bůh sám o sobě“, ale „co dělá“.</a:t>
            </a:r>
          </a:p>
        </p:txBody>
      </p:sp>
    </p:spTree>
    <p:extLst>
      <p:ext uri="{BB962C8B-B14F-4D97-AF65-F5344CB8AC3E}">
        <p14:creationId xmlns:p14="http://schemas.microsoft.com/office/powerpoint/2010/main" val="29644460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62123387-0541-D821-6D39-3EE3F3CD893E}"/>
              </a:ext>
            </a:extLst>
          </p:cNvPr>
          <p:cNvSpPr/>
          <p:nvPr/>
        </p:nvSpPr>
        <p:spPr>
          <a:xfrm>
            <a:off x="2081048" y="145963"/>
            <a:ext cx="2372154" cy="6566072"/>
          </a:xfrm>
          <a:prstGeom prst="rect">
            <a:avLst/>
          </a:prstGeom>
          <a:solidFill>
            <a:srgbClr val="2B2B2B"/>
          </a:solidFill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9458" name="Picture 2" descr="Codice di Condotta Professionale - ANPCP - Associazione Nazionale  Professionale di Coach Professionisti">
            <a:extLst>
              <a:ext uri="{FF2B5EF4-FFF2-40B4-BE49-F238E27FC236}">
                <a16:creationId xmlns:a16="http://schemas.microsoft.com/office/drawing/2014/main" id="{B746E74A-516C-4828-8415-2F34BFBC5F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3202" y="145964"/>
            <a:ext cx="6543963" cy="6566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B2A8A806-1EB4-880F-F4A4-9EEBA2926245}"/>
              </a:ext>
            </a:extLst>
          </p:cNvPr>
          <p:cNvSpPr txBox="1"/>
          <p:nvPr/>
        </p:nvSpPr>
        <p:spPr>
          <a:xfrm>
            <a:off x="2634751" y="604402"/>
            <a:ext cx="4572000" cy="48083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3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Nedokázala si představit Boha s nečinnýma rukama, Boha, který nepracuje, nečiní, Boha bez světa, bez lidí, kteří jsou předmětem jeho lásky a péče.</a:t>
            </a:r>
          </a:p>
        </p:txBody>
      </p:sp>
    </p:spTree>
    <p:extLst>
      <p:ext uri="{BB962C8B-B14F-4D97-AF65-F5344CB8AC3E}">
        <p14:creationId xmlns:p14="http://schemas.microsoft.com/office/powerpoint/2010/main" val="38323040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BD6DB840-95DD-7712-7207-736639FEDCF1}"/>
              </a:ext>
            </a:extLst>
          </p:cNvPr>
          <p:cNvSpPr txBox="1"/>
          <p:nvPr/>
        </p:nvSpPr>
        <p:spPr>
          <a:xfrm>
            <a:off x="760700" y="347884"/>
            <a:ext cx="4964113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3600" dirty="0"/>
              <a:t>Jiné odjíždějící misionářce matka Mazzarello doporučuje: </a:t>
            </a:r>
            <a:endParaRPr lang="cs-CZ" sz="3600" dirty="0"/>
          </a:p>
          <a:p>
            <a:pPr algn="ctr"/>
            <a:r>
              <a:rPr lang="it-IT" sz="3600" dirty="0"/>
              <a:t>„Nikdy se nenech odradit žádným protivenstvím, všechno ber z rukou Ježíše, vlož v něj všechnu svou důvěru a všechno doufej od něj.“ </a:t>
            </a:r>
            <a:endParaRPr lang="cs-CZ" sz="3600" dirty="0"/>
          </a:p>
          <a:p>
            <a:pPr algn="ctr"/>
            <a:r>
              <a:rPr lang="it-IT" sz="3600" dirty="0"/>
              <a:t>(L 65,1).</a:t>
            </a:r>
          </a:p>
        </p:txBody>
      </p:sp>
      <p:pic>
        <p:nvPicPr>
          <p:cNvPr id="20482" name="Picture 2" descr="Salesianos en Nicaragua: Biografía de Sor Teresa Gedda">
            <a:extLst>
              <a:ext uri="{FF2B5EF4-FFF2-40B4-BE49-F238E27FC236}">
                <a16:creationId xmlns:a16="http://schemas.microsoft.com/office/drawing/2014/main" id="{1199AE1B-5D40-84DA-9F71-DEAA784DD8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9971" y="347884"/>
            <a:ext cx="4591329" cy="634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48687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0685630E-1D74-E007-CEF8-CC261FC31B39}"/>
              </a:ext>
            </a:extLst>
          </p:cNvPr>
          <p:cNvSpPr txBox="1"/>
          <p:nvPr/>
        </p:nvSpPr>
        <p:spPr>
          <a:xfrm>
            <a:off x="546538" y="1235451"/>
            <a:ext cx="5809832" cy="43870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sestře Angele Vallese, představené domu v Montevideu: „Nelekejte se, chyby jsou vždycky, musíte je napravovat a odstranit všechno, co se dá, ale klidně </a:t>
            </a:r>
            <a:r>
              <a:rPr lang="cs-CZ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pokojně. Z</a:t>
            </a:r>
            <a:r>
              <a:rPr lang="it-IT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bytek nechte v rukou Pána“ </a:t>
            </a:r>
            <a:endParaRPr lang="cs-CZ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(L 25,2).</a:t>
            </a:r>
          </a:p>
        </p:txBody>
      </p:sp>
      <p:pic>
        <p:nvPicPr>
          <p:cNvPr id="21506" name="Picture 2" descr="Angela Vallese y las misiones en América timeline | Timetoast">
            <a:extLst>
              <a:ext uri="{FF2B5EF4-FFF2-40B4-BE49-F238E27FC236}">
                <a16:creationId xmlns:a16="http://schemas.microsoft.com/office/drawing/2014/main" id="{96451A17-B9DB-7E91-9176-DC68B795466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413"/>
          <a:stretch/>
        </p:blipFill>
        <p:spPr bwMode="auto">
          <a:xfrm>
            <a:off x="7179376" y="436974"/>
            <a:ext cx="3425561" cy="5984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06324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598</Words>
  <Application>Microsoft Office PowerPoint</Application>
  <PresentationFormat>Širokoúhlá obrazovka</PresentationFormat>
  <Paragraphs>33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Jana Marková</dc:creator>
  <cp:lastModifiedBy>Jana Marková</cp:lastModifiedBy>
  <cp:revision>2</cp:revision>
  <dcterms:created xsi:type="dcterms:W3CDTF">2025-05-11T13:09:22Z</dcterms:created>
  <dcterms:modified xsi:type="dcterms:W3CDTF">2025-05-11T13:25:09Z</dcterms:modified>
</cp:coreProperties>
</file>